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2500"/>
      </a:spcBef>
      <a:spcAft>
        <a:spcPts val="0"/>
      </a:spcAft>
      <a:buClrTx/>
      <a:buSzTx/>
      <a:buFontTx/>
      <a:buNone/>
      <a:tabLst/>
      <a:defRPr kumimoji="0" sz="4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2500"/>
      </a:spcBef>
      <a:spcAft>
        <a:spcPts val="0"/>
      </a:spcAft>
      <a:buClrTx/>
      <a:buSzTx/>
      <a:buFontTx/>
      <a:buNone/>
      <a:tabLst/>
      <a:defRPr kumimoji="0" sz="4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2500"/>
      </a:spcBef>
      <a:spcAft>
        <a:spcPts val="0"/>
      </a:spcAft>
      <a:buClrTx/>
      <a:buSzTx/>
      <a:buFontTx/>
      <a:buNone/>
      <a:tabLst/>
      <a:defRPr kumimoji="0" sz="4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2500"/>
      </a:spcBef>
      <a:spcAft>
        <a:spcPts val="0"/>
      </a:spcAft>
      <a:buClrTx/>
      <a:buSzTx/>
      <a:buFontTx/>
      <a:buNone/>
      <a:tabLst/>
      <a:defRPr kumimoji="0" sz="4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2500"/>
      </a:spcBef>
      <a:spcAft>
        <a:spcPts val="0"/>
      </a:spcAft>
      <a:buClrTx/>
      <a:buSzTx/>
      <a:buFontTx/>
      <a:buNone/>
      <a:tabLst/>
      <a:defRPr kumimoji="0" sz="4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2500"/>
      </a:spcBef>
      <a:spcAft>
        <a:spcPts val="0"/>
      </a:spcAft>
      <a:buClrTx/>
      <a:buSzTx/>
      <a:buFontTx/>
      <a:buNone/>
      <a:tabLst/>
      <a:defRPr kumimoji="0" sz="4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2500"/>
      </a:spcBef>
      <a:spcAft>
        <a:spcPts val="0"/>
      </a:spcAft>
      <a:buClrTx/>
      <a:buSzTx/>
      <a:buFontTx/>
      <a:buNone/>
      <a:tabLst/>
      <a:defRPr kumimoji="0" sz="4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2500"/>
      </a:spcBef>
      <a:spcAft>
        <a:spcPts val="0"/>
      </a:spcAft>
      <a:buClrTx/>
      <a:buSzTx/>
      <a:buFontTx/>
      <a:buNone/>
      <a:tabLst/>
      <a:defRPr kumimoji="0" sz="4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2500"/>
      </a:spcBef>
      <a:spcAft>
        <a:spcPts val="0"/>
      </a:spcAft>
      <a:buClrTx/>
      <a:buSzTx/>
      <a:buFontTx/>
      <a:buNone/>
      <a:tabLst/>
      <a:defRPr kumimoji="0" sz="4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60" d="100"/>
          <a:sy n="60" d="100"/>
        </p:scale>
        <p:origin x="8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저자 및 날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sz="3420" b="1"/>
            </a:lvl1pPr>
          </a:lstStyle>
          <a:p>
            <a:r>
              <a:t>저자 및 날짜</a:t>
            </a:r>
          </a:p>
        </p:txBody>
      </p:sp>
      <p:sp>
        <p:nvSpPr>
          <p:cNvPr id="12" name="프레젠테이션 제목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프레젠테이션 제목</a:t>
            </a:r>
          </a:p>
        </p:txBody>
      </p:sp>
      <p:sp>
        <p:nvSpPr>
          <p:cNvPr id="13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프레젠테이션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100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슬라이드 부제</a:t>
            </a:r>
          </a:p>
        </p:txBody>
      </p:sp>
      <p:sp>
        <p:nvSpPr>
          <p:cNvPr id="10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의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의제 제목</a:t>
            </a:r>
          </a:p>
        </p:txBody>
      </p:sp>
      <p:sp>
        <p:nvSpPr>
          <p:cNvPr id="109" name="의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의제 부제</a:t>
            </a:r>
          </a:p>
        </p:txBody>
      </p:sp>
      <p:sp>
        <p:nvSpPr>
          <p:cNvPr id="110" name="본문 첫 번째 줄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의제 주제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내역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내역서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9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중요한 사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7" name="사실 정보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사실 정보</a:t>
            </a:r>
          </a:p>
        </p:txBody>
      </p:sp>
      <p:sp>
        <p:nvSpPr>
          <p:cNvPr id="12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속성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속성</a:t>
            </a:r>
          </a:p>
        </p:txBody>
      </p:sp>
      <p:sp>
        <p:nvSpPr>
          <p:cNvPr id="136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“멋진 인용구”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7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볶음밥과 삶은 계란을 넣은 샐러드 그릇과 젓가락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5" name="연어 어묵, 샐러드, 후무스가 든 그릇 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파슬리 버터, 구운 헤이즐넛, 파르메산 치즈를 올린 파파르델레 파스타 그릇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7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볶음밥과 삶은 계란을 넣은 샐러드 그릇과 젓가락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아보카도와 라임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프레젠테이션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프레젠테이션 제목</a:t>
            </a:r>
          </a:p>
        </p:txBody>
      </p:sp>
      <p:sp>
        <p:nvSpPr>
          <p:cNvPr id="23" name="저자 및 날짜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sz="3420" b="1"/>
            </a:lvl1pPr>
          </a:lstStyle>
          <a:p>
            <a:r>
              <a:t>저자 및 날짜</a:t>
            </a:r>
          </a:p>
        </p:txBody>
      </p:sp>
      <p:sp>
        <p:nvSpPr>
          <p:cNvPr id="24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프레젠테이션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사진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연어 어묵, 샐러드, 후무스가 든 그릇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슬라이드 제목</a:t>
            </a:r>
          </a:p>
        </p:txBody>
      </p:sp>
      <p:sp>
        <p:nvSpPr>
          <p:cNvPr id="34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슬라이드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슬라이드 제목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43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슬라이드 부제</a:t>
            </a:r>
          </a:p>
        </p:txBody>
      </p:sp>
      <p:sp>
        <p:nvSpPr>
          <p:cNvPr id="44" name="본문 첫 번째 줄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본문 첫 번째 줄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슬라이드 부제</a:t>
            </a:r>
          </a:p>
        </p:txBody>
      </p:sp>
      <p:sp>
        <p:nvSpPr>
          <p:cNvPr id="61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파슬리 버터, 구운 헤이즐넛, 파르메산 치즈를 올린 파파르델레 파스타 그릇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6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, 구분점 및 작은 라이브 비디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슬라이드 부제</a:t>
            </a:r>
          </a:p>
        </p:txBody>
      </p:sp>
      <p:sp>
        <p:nvSpPr>
          <p:cNvPr id="72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3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7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, 구분점 및 큰 라이브 비디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슬라이드 부제</a:t>
            </a:r>
          </a:p>
        </p:txBody>
      </p:sp>
      <p:sp>
        <p:nvSpPr>
          <p:cNvPr id="82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3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8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섹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섹션 제목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섹션 제목</a:t>
            </a:r>
          </a:p>
        </p:txBody>
      </p:sp>
      <p:sp>
        <p:nvSpPr>
          <p:cNvPr id="92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슬라이드 제목</a:t>
            </a: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571500" marR="0" indent="-571500" algn="l" defTabSz="2438338" rtl="0" latinLnBrk="0">
        <a:lnSpc>
          <a:spcPct val="90000"/>
        </a:lnSpc>
        <a:spcBef>
          <a:spcPts val="2500"/>
        </a:spcBef>
        <a:spcAft>
          <a:spcPts val="0"/>
        </a:spcAft>
        <a:buClrTx/>
        <a:buSzPct val="123000"/>
        <a:buFontTx/>
        <a:buChar char="•"/>
        <a:tabLst/>
        <a:defRPr sz="45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181100" marR="0" indent="-571500" algn="l" defTabSz="2438338" rtl="0" latinLnBrk="0">
        <a:lnSpc>
          <a:spcPct val="90000"/>
        </a:lnSpc>
        <a:spcBef>
          <a:spcPts val="2500"/>
        </a:spcBef>
        <a:spcAft>
          <a:spcPts val="0"/>
        </a:spcAft>
        <a:buClrTx/>
        <a:buSzPct val="123000"/>
        <a:buFontTx/>
        <a:buChar char="•"/>
        <a:tabLst/>
        <a:defRPr sz="45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790700" marR="0" indent="-571500" algn="l" defTabSz="2438338" rtl="0" latinLnBrk="0">
        <a:lnSpc>
          <a:spcPct val="90000"/>
        </a:lnSpc>
        <a:spcBef>
          <a:spcPts val="2500"/>
        </a:spcBef>
        <a:spcAft>
          <a:spcPts val="0"/>
        </a:spcAft>
        <a:buClrTx/>
        <a:buSzPct val="123000"/>
        <a:buFontTx/>
        <a:buChar char="•"/>
        <a:tabLst/>
        <a:defRPr sz="45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00300" marR="0" indent="-571500" algn="l" defTabSz="2438338" rtl="0" latinLnBrk="0">
        <a:lnSpc>
          <a:spcPct val="90000"/>
        </a:lnSpc>
        <a:spcBef>
          <a:spcPts val="2500"/>
        </a:spcBef>
        <a:spcAft>
          <a:spcPts val="0"/>
        </a:spcAft>
        <a:buClrTx/>
        <a:buSzPct val="123000"/>
        <a:buFontTx/>
        <a:buChar char="•"/>
        <a:tabLst/>
        <a:defRPr sz="45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09900" marR="0" indent="-571500" algn="l" defTabSz="2438338" rtl="0" latinLnBrk="0">
        <a:lnSpc>
          <a:spcPct val="90000"/>
        </a:lnSpc>
        <a:spcBef>
          <a:spcPts val="2500"/>
        </a:spcBef>
        <a:spcAft>
          <a:spcPts val="0"/>
        </a:spcAft>
        <a:buClrTx/>
        <a:buSzPct val="123000"/>
        <a:buFontTx/>
        <a:buChar char="•"/>
        <a:tabLst/>
        <a:defRPr sz="45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19500" marR="0" indent="-571500" algn="l" defTabSz="2438338" rtl="0" latinLnBrk="0">
        <a:lnSpc>
          <a:spcPct val="90000"/>
        </a:lnSpc>
        <a:spcBef>
          <a:spcPts val="2500"/>
        </a:spcBef>
        <a:spcAft>
          <a:spcPts val="0"/>
        </a:spcAft>
        <a:buClrTx/>
        <a:buSzPct val="123000"/>
        <a:buFontTx/>
        <a:buChar char="•"/>
        <a:tabLst/>
        <a:defRPr sz="45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29100" marR="0" indent="-571500" algn="l" defTabSz="2438338" rtl="0" latinLnBrk="0">
        <a:lnSpc>
          <a:spcPct val="90000"/>
        </a:lnSpc>
        <a:spcBef>
          <a:spcPts val="2500"/>
        </a:spcBef>
        <a:spcAft>
          <a:spcPts val="0"/>
        </a:spcAft>
        <a:buClrTx/>
        <a:buSzPct val="123000"/>
        <a:buFontTx/>
        <a:buChar char="•"/>
        <a:tabLst/>
        <a:defRPr sz="45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38700" marR="0" indent="-571500" algn="l" defTabSz="2438338" rtl="0" latinLnBrk="0">
        <a:lnSpc>
          <a:spcPct val="90000"/>
        </a:lnSpc>
        <a:spcBef>
          <a:spcPts val="2500"/>
        </a:spcBef>
        <a:spcAft>
          <a:spcPts val="0"/>
        </a:spcAft>
        <a:buClrTx/>
        <a:buSzPct val="123000"/>
        <a:buFontTx/>
        <a:buChar char="•"/>
        <a:tabLst/>
        <a:defRPr sz="45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48300" marR="0" indent="-571500" algn="l" defTabSz="2438338" rtl="0" latinLnBrk="0">
        <a:lnSpc>
          <a:spcPct val="90000"/>
        </a:lnSpc>
        <a:spcBef>
          <a:spcPts val="2500"/>
        </a:spcBef>
        <a:spcAft>
          <a:spcPts val="0"/>
        </a:spcAft>
        <a:buClrTx/>
        <a:buSzPct val="123000"/>
        <a:buFontTx/>
        <a:buChar char="•"/>
        <a:tabLst/>
        <a:defRPr sz="45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이창엽 / 경태웅 / 신세미 (2024.06.09)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이창엽 / 경태웅 / 신세미 (2024.06.09)</a:t>
            </a:r>
          </a:p>
        </p:txBody>
      </p:sp>
      <p:sp>
        <p:nvSpPr>
          <p:cNvPr id="172" name="주제 : 개인 건강 관리 앱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주제 : 개인 건강 관리 앱 </a:t>
            </a:r>
          </a:p>
        </p:txBody>
      </p:sp>
      <p:sp>
        <p:nvSpPr>
          <p:cNvPr id="173" name="팀명 : 헤헤(Hell body? Come on, health)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팀명 : 헤헤(Hell body? Come on, health)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앱 소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t>앱 소개</a:t>
            </a:r>
          </a:p>
        </p:txBody>
      </p:sp>
      <p:sp>
        <p:nvSpPr>
          <p:cNvPr id="218" name="앱에 대한 소개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앱에 대한 소개 </a:t>
            </a:r>
          </a:p>
        </p:txBody>
      </p:sp>
      <p:sp>
        <p:nvSpPr>
          <p:cNvPr id="219" name="건강 모니터링 강화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727200" indent="-1587500">
              <a:spcBef>
                <a:spcPts val="2000"/>
              </a:spcBef>
              <a:buSzPct val="100000"/>
              <a:buFont typeface="Times Roman"/>
              <a:buAutoNum type="arabicPeriod"/>
            </a:pPr>
            <a:r>
              <a:rPr b="1"/>
              <a:t>건강 모니터링 강화</a:t>
            </a:r>
          </a:p>
          <a:p>
            <a:pPr marL="0" indent="0">
              <a:spcBef>
                <a:spcPts val="2000"/>
              </a:spcBef>
              <a:buSzTx/>
              <a:buNone/>
            </a:pPr>
            <a:r>
              <a:rPr b="1"/>
              <a:t>개인 건강 관리 앱을 통한 사용자의 일상적인 건강 상태 모니터링에 도움을 줍니다.</a:t>
            </a:r>
          </a:p>
          <a:p>
            <a:pPr marL="0" indent="0">
              <a:spcBef>
                <a:spcPts val="2000"/>
              </a:spcBef>
              <a:buSzTx/>
              <a:buNone/>
            </a:pPr>
            <a:endParaRPr b="1"/>
          </a:p>
          <a:p>
            <a:pPr marL="1727200" indent="-1587500">
              <a:spcBef>
                <a:spcPts val="2000"/>
              </a:spcBef>
              <a:buSzPct val="100000"/>
              <a:buFont typeface="Times Roman"/>
              <a:buAutoNum type="arabicPeriod" startAt="2"/>
            </a:pPr>
            <a:r>
              <a:rPr b="1"/>
              <a:t>예방적 건강 관리</a:t>
            </a:r>
          </a:p>
          <a:p>
            <a:pPr marL="0" indent="0">
              <a:spcBef>
                <a:spcPts val="2000"/>
              </a:spcBef>
              <a:buSzTx/>
              <a:buNone/>
            </a:pPr>
            <a:r>
              <a:rPr b="1"/>
              <a:t>해당 앱을 통해, 건강 데이터 수집 및 분석을 통해 사용자에게 맞춤현 건강 개선 조언을 제공합니다.</a:t>
            </a:r>
          </a:p>
          <a:p>
            <a:pPr marL="0" indent="0">
              <a:spcBef>
                <a:spcPts val="2000"/>
              </a:spcBef>
              <a:buSzTx/>
              <a:buNone/>
            </a:pPr>
            <a:endParaRPr b="1"/>
          </a:p>
          <a:p>
            <a:pPr marL="1727200" indent="-1587500">
              <a:spcBef>
                <a:spcPts val="2000"/>
              </a:spcBef>
              <a:buSzPct val="100000"/>
              <a:buFont typeface="Times Roman"/>
              <a:buAutoNum type="arabicPeriod" startAt="3"/>
            </a:pPr>
            <a:r>
              <a:rPr b="1"/>
              <a:t>건강 정보의 중앙 집중화</a:t>
            </a:r>
          </a:p>
          <a:p>
            <a:pPr marL="0" indent="0">
              <a:spcBef>
                <a:spcPts val="2000"/>
              </a:spcBef>
              <a:buSzTx/>
              <a:buNone/>
            </a:pPr>
            <a:r>
              <a:rPr b="1"/>
              <a:t>해당 앱을 통해, 자신의 모든 건강 정보를 한 곳에서 관리할 수 있습니다.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연어 어묵, 샐러드, 후무스가 든 그릇" descr="연어 어묵, 샐러드, 후무스가 든 그릇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10038" t="10422" r="29" b="10512"/>
          <a:stretch>
            <a:fillRect/>
          </a:stretch>
        </p:blipFill>
        <p:spPr>
          <a:xfrm>
            <a:off x="12192000" y="1270000"/>
            <a:ext cx="10922000" cy="11176000"/>
          </a:xfrm>
          <a:prstGeom prst="rect">
            <a:avLst/>
          </a:prstGeom>
        </p:spPr>
      </p:pic>
      <p:sp>
        <p:nvSpPr>
          <p:cNvPr id="222" name="디자인 화면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디자인 화면</a:t>
            </a:r>
          </a:p>
        </p:txBody>
      </p:sp>
      <p:sp>
        <p:nvSpPr>
          <p:cNvPr id="223" name="해당 앱의 디자인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해당 앱의 디자인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전체 마인드맵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t>전체 마인드맵</a:t>
            </a:r>
          </a:p>
        </p:txBody>
      </p:sp>
      <p:sp>
        <p:nvSpPr>
          <p:cNvPr id="226" name="구성 안내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구성 안내 </a:t>
            </a:r>
          </a:p>
        </p:txBody>
      </p:sp>
      <p:sp>
        <p:nvSpPr>
          <p:cNvPr id="227" name="직사각형"/>
          <p:cNvSpPr/>
          <p:nvPr/>
        </p:nvSpPr>
        <p:spPr>
          <a:xfrm>
            <a:off x="7284739" y="2743200"/>
            <a:ext cx="3718522" cy="4909344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직사각형"/>
          <p:cNvSpPr/>
          <p:nvPr/>
        </p:nvSpPr>
        <p:spPr>
          <a:xfrm>
            <a:off x="7284739" y="8356600"/>
            <a:ext cx="3718522" cy="4909344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9" name="직사각형"/>
          <p:cNvSpPr/>
          <p:nvPr/>
        </p:nvSpPr>
        <p:spPr>
          <a:xfrm>
            <a:off x="2230139" y="5080000"/>
            <a:ext cx="3718522" cy="4909344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0" name="직사각형"/>
          <p:cNvSpPr/>
          <p:nvPr/>
        </p:nvSpPr>
        <p:spPr>
          <a:xfrm>
            <a:off x="18435339" y="5080000"/>
            <a:ext cx="3718522" cy="4909344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1" name="직사각형"/>
          <p:cNvSpPr/>
          <p:nvPr/>
        </p:nvSpPr>
        <p:spPr>
          <a:xfrm>
            <a:off x="12948939" y="2717800"/>
            <a:ext cx="3718522" cy="4909344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2" name="건강 목표 설정…"/>
          <p:cNvSpPr txBox="1"/>
          <p:nvPr/>
        </p:nvSpPr>
        <p:spPr>
          <a:xfrm>
            <a:off x="2702413" y="6394823"/>
            <a:ext cx="2668398" cy="2279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defRPr sz="3500"/>
            </a:pPr>
            <a:r>
              <a:t>건강 목표 설정</a:t>
            </a:r>
          </a:p>
          <a:p>
            <a:pPr algn="ctr">
              <a:defRPr sz="3500"/>
            </a:pPr>
            <a:r>
              <a:t>및</a:t>
            </a:r>
          </a:p>
          <a:p>
            <a:pPr algn="ctr">
              <a:defRPr sz="3500"/>
            </a:pPr>
            <a:r>
              <a:t>추적 페이지</a:t>
            </a:r>
          </a:p>
        </p:txBody>
      </p:sp>
      <p:sp>
        <p:nvSpPr>
          <p:cNvPr id="233" name="마지 페이지"/>
          <p:cNvSpPr txBox="1"/>
          <p:nvPr/>
        </p:nvSpPr>
        <p:spPr>
          <a:xfrm>
            <a:off x="7970602" y="5112386"/>
            <a:ext cx="2346796" cy="587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3500"/>
            </a:lvl1pPr>
          </a:lstStyle>
          <a:p>
            <a:r>
              <a:rPr dirty="0" err="1"/>
              <a:t>마</a:t>
            </a:r>
            <a:r>
              <a:rPr lang="ko-KR" altLang="en-US" dirty="0"/>
              <a:t>이</a:t>
            </a:r>
            <a:r>
              <a:rPr dirty="0" err="1"/>
              <a:t>페이지</a:t>
            </a:r>
            <a:endParaRPr dirty="0"/>
          </a:p>
        </p:txBody>
      </p:sp>
      <p:sp>
        <p:nvSpPr>
          <p:cNvPr id="234" name="식단 관리"/>
          <p:cNvSpPr txBox="1"/>
          <p:nvPr/>
        </p:nvSpPr>
        <p:spPr>
          <a:xfrm>
            <a:off x="8256079" y="10487008"/>
            <a:ext cx="1775842" cy="648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3500"/>
            </a:lvl1pPr>
          </a:lstStyle>
          <a:p>
            <a:r>
              <a:t>식단 관리</a:t>
            </a:r>
          </a:p>
        </p:txBody>
      </p:sp>
      <p:sp>
        <p:nvSpPr>
          <p:cNvPr id="235" name="걷기…"/>
          <p:cNvSpPr txBox="1"/>
          <p:nvPr/>
        </p:nvSpPr>
        <p:spPr>
          <a:xfrm>
            <a:off x="13805154" y="4437118"/>
            <a:ext cx="2006093" cy="1470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defRPr sz="3500"/>
            </a:pPr>
            <a:r>
              <a:t>걷기 </a:t>
            </a:r>
          </a:p>
          <a:p>
            <a:pPr algn="ctr">
              <a:defRPr sz="3500"/>
            </a:pPr>
            <a:r>
              <a:t>(지도 연계)</a:t>
            </a:r>
          </a:p>
        </p:txBody>
      </p:sp>
      <p:sp>
        <p:nvSpPr>
          <p:cNvPr id="236" name="걷기…"/>
          <p:cNvSpPr txBox="1"/>
          <p:nvPr/>
        </p:nvSpPr>
        <p:spPr>
          <a:xfrm>
            <a:off x="14059185" y="10057113"/>
            <a:ext cx="1498030" cy="1457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defRPr sz="3500"/>
            </a:pPr>
            <a:r>
              <a:t>걷기</a:t>
            </a:r>
          </a:p>
          <a:p>
            <a:pPr algn="ctr">
              <a:defRPr sz="3500"/>
            </a:pPr>
            <a:r>
              <a:t>(만보기)</a:t>
            </a:r>
          </a:p>
        </p:txBody>
      </p:sp>
      <p:sp>
        <p:nvSpPr>
          <p:cNvPr id="237" name="직사각형"/>
          <p:cNvSpPr/>
          <p:nvPr/>
        </p:nvSpPr>
        <p:spPr>
          <a:xfrm>
            <a:off x="13075939" y="8458200"/>
            <a:ext cx="3718522" cy="4909344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8" name="걷기…"/>
          <p:cNvSpPr txBox="1"/>
          <p:nvPr/>
        </p:nvSpPr>
        <p:spPr>
          <a:xfrm>
            <a:off x="19545585" y="6805913"/>
            <a:ext cx="1498030" cy="1457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defRPr sz="3500"/>
            </a:pPr>
            <a:r>
              <a:t>걷기</a:t>
            </a:r>
          </a:p>
          <a:p>
            <a:pPr algn="ctr">
              <a:defRPr sz="3500"/>
            </a:pPr>
            <a:r>
              <a:t>(데이터)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디자인 화면 소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t>디자인 화면 소개</a:t>
            </a:r>
          </a:p>
        </p:txBody>
      </p:sp>
      <p:sp>
        <p:nvSpPr>
          <p:cNvPr id="241" name="건강 목표 설정 &amp; 추적 페이지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건강 목표 설정 &amp; 추적 페이지</a:t>
            </a:r>
          </a:p>
        </p:txBody>
      </p:sp>
      <p:pic>
        <p:nvPicPr>
          <p:cNvPr id="242" name="스크린샷 2024-06-08 오후 10.49.28.png" descr="스크린샷 2024-06-08 오후 10.49.2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1487" y="3620359"/>
            <a:ext cx="7454901" cy="9512301"/>
          </a:xfrm>
          <a:prstGeom prst="rect">
            <a:avLst/>
          </a:prstGeom>
          <a:ln w="12700">
            <a:miter lim="400000"/>
          </a:ln>
        </p:spPr>
      </p:pic>
      <p:sp>
        <p:nvSpPr>
          <p:cNvPr id="243" name="건강 목표 설정 &amp; 추적 페이지…"/>
          <p:cNvSpPr txBox="1"/>
          <p:nvPr/>
        </p:nvSpPr>
        <p:spPr>
          <a:xfrm>
            <a:off x="12568555" y="5636234"/>
            <a:ext cx="7906703" cy="3764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건강 목표 설정 &amp; 추적 페이지</a:t>
            </a:r>
          </a:p>
          <a:p>
            <a:pPr marL="571500" indent="-571500">
              <a:buSzPct val="123000"/>
              <a:buChar char="-"/>
            </a:pPr>
            <a:r>
              <a:t>목표 걸음수 및 목표 칼로리 지정</a:t>
            </a:r>
          </a:p>
          <a:p>
            <a:pPr marL="571500" indent="-571500">
              <a:buSzPct val="123000"/>
              <a:buChar char="-"/>
            </a:pPr>
            <a:r>
              <a:t>걸음수 &amp; 칼로리에 따라 </a:t>
            </a:r>
          </a:p>
          <a:p>
            <a:pPr marL="1181100" lvl="1" indent="-571500">
              <a:buSzPct val="123000"/>
              <a:buChar char="-"/>
            </a:pPr>
            <a:r>
              <a:t>목표치에 기준하여 알림 발송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디자인 화면 소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t>디자인 화면 소개</a:t>
            </a:r>
          </a:p>
        </p:txBody>
      </p:sp>
      <p:sp>
        <p:nvSpPr>
          <p:cNvPr id="246" name="마이페이지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r>
              <a:t>마이페이지</a:t>
            </a:r>
          </a:p>
        </p:txBody>
      </p:sp>
      <p:pic>
        <p:nvPicPr>
          <p:cNvPr id="247" name="스크린샷 2024-06-08 오후 10.50.03.png" descr="스크린샷 2024-06-08 오후 10.50.0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0636" y="3626709"/>
            <a:ext cx="4699001" cy="9499601"/>
          </a:xfrm>
          <a:prstGeom prst="rect">
            <a:avLst/>
          </a:prstGeom>
          <a:ln w="12700">
            <a:miter lim="400000"/>
          </a:ln>
        </p:spPr>
      </p:pic>
      <p:sp>
        <p:nvSpPr>
          <p:cNvPr id="248" name="마이페이지…"/>
          <p:cNvSpPr txBox="1"/>
          <p:nvPr/>
        </p:nvSpPr>
        <p:spPr>
          <a:xfrm>
            <a:off x="13863955" y="5577494"/>
            <a:ext cx="6105907" cy="37294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마이페이지</a:t>
            </a:r>
          </a:p>
          <a:p>
            <a:pPr marL="571500" indent="-571500">
              <a:buSzPct val="123000"/>
              <a:buChar char="-"/>
            </a:pPr>
            <a:r>
              <a:t>성별, 나이, 키, 체중</a:t>
            </a:r>
          </a:p>
          <a:p>
            <a:pPr marL="571500" indent="-571500">
              <a:buSzPct val="123000"/>
              <a:buChar char="-"/>
            </a:pPr>
            <a:r>
              <a:t>마이페이지를 통한 입력 </a:t>
            </a:r>
          </a:p>
          <a:p>
            <a:pPr marL="571500" indent="-571500">
              <a:buSzPct val="123000"/>
              <a:buChar char="-"/>
            </a:pPr>
            <a:r>
              <a:t>설정 관련 설명 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디자인 화면 소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t>디자인 화면 소개</a:t>
            </a:r>
          </a:p>
        </p:txBody>
      </p:sp>
      <p:sp>
        <p:nvSpPr>
          <p:cNvPr id="251" name="식단 관리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식단 관리</a:t>
            </a:r>
          </a:p>
        </p:txBody>
      </p:sp>
      <p:pic>
        <p:nvPicPr>
          <p:cNvPr id="252" name="스크린샷 2024-06-08 오후 10.50.25.png" descr="스크린샷 2024-06-08 오후 10.50.2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091" y="3672214"/>
            <a:ext cx="4403776" cy="9408591"/>
          </a:xfrm>
          <a:prstGeom prst="rect">
            <a:avLst/>
          </a:prstGeom>
          <a:ln w="12700">
            <a:miter lim="400000"/>
          </a:ln>
        </p:spPr>
      </p:pic>
      <p:sp>
        <p:nvSpPr>
          <p:cNvPr id="253" name="식단 관리…"/>
          <p:cNvSpPr txBox="1"/>
          <p:nvPr/>
        </p:nvSpPr>
        <p:spPr>
          <a:xfrm>
            <a:off x="11425555" y="4499739"/>
            <a:ext cx="9897809" cy="56817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식단 관리</a:t>
            </a:r>
          </a:p>
          <a:p>
            <a:pPr marL="571500" indent="-571500">
              <a:buSzPct val="123000"/>
              <a:buChar char="-"/>
            </a:pPr>
            <a:r>
              <a:t>식사 내용 및 칼로리 / 섭취 내역 업데이트</a:t>
            </a:r>
          </a:p>
          <a:p>
            <a:pPr marL="571500" indent="-571500">
              <a:buSzPct val="123000"/>
              <a:buChar char="-"/>
            </a:pPr>
            <a:r>
              <a:t>해당 내용을 기준으로 섭취 기록 관리</a:t>
            </a:r>
          </a:p>
          <a:p>
            <a:endParaRPr/>
          </a:p>
          <a:p>
            <a:r>
              <a:t>식단 섭취 관련</a:t>
            </a:r>
          </a:p>
          <a:p>
            <a:r>
              <a:t>- 기록 기반 / 그래프 및 기록 확인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디자인 화면 소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t>디자인 화면 소개</a:t>
            </a:r>
          </a:p>
        </p:txBody>
      </p:sp>
      <p:sp>
        <p:nvSpPr>
          <p:cNvPr id="256" name="걷기 (지도 연계)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걷기 (지도 연계)</a:t>
            </a:r>
          </a:p>
        </p:txBody>
      </p:sp>
      <p:pic>
        <p:nvPicPr>
          <p:cNvPr id="257" name="스크린샷 2024-06-08 오후 10.50.51.png" descr="스크린샷 2024-06-08 오후 10.50.5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2404" y="3410809"/>
            <a:ext cx="4597401" cy="9931401"/>
          </a:xfrm>
          <a:prstGeom prst="rect">
            <a:avLst/>
          </a:prstGeom>
          <a:ln w="12700">
            <a:miter lim="400000"/>
          </a:ln>
        </p:spPr>
      </p:pic>
      <p:sp>
        <p:nvSpPr>
          <p:cNvPr id="258" name="걷기 (지도 연계)…"/>
          <p:cNvSpPr txBox="1"/>
          <p:nvPr/>
        </p:nvSpPr>
        <p:spPr>
          <a:xfrm>
            <a:off x="12060555" y="5466369"/>
            <a:ext cx="8697088" cy="2783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걷기 (지도 연계)</a:t>
            </a:r>
          </a:p>
          <a:p>
            <a:pPr marL="571500" indent="-571500">
              <a:buSzPct val="123000"/>
              <a:buChar char="-"/>
            </a:pPr>
            <a:r>
              <a:t>걷기 시작 / 종료 위치 기반</a:t>
            </a:r>
          </a:p>
          <a:p>
            <a:pPr marL="571500" indent="-571500">
              <a:buSzPct val="123000"/>
              <a:buChar char="-"/>
            </a:pPr>
            <a:r>
              <a:t>지도로 걸은 길을 표시 (구글맵 활용)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디자인 화면 소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t>디자인 화면 소개</a:t>
            </a:r>
          </a:p>
        </p:txBody>
      </p:sp>
      <p:sp>
        <p:nvSpPr>
          <p:cNvPr id="261" name="걷기 (만보기)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걷기 (만보기)</a:t>
            </a:r>
          </a:p>
        </p:txBody>
      </p:sp>
      <p:pic>
        <p:nvPicPr>
          <p:cNvPr id="262" name="스크린샷 2024-06-08 오후 10.51.13.png" descr="스크린샷 2024-06-08 오후 10.51.1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403" y="3597150"/>
            <a:ext cx="4696427" cy="9078310"/>
          </a:xfrm>
          <a:prstGeom prst="rect">
            <a:avLst/>
          </a:prstGeom>
          <a:ln w="12700">
            <a:miter lim="400000"/>
          </a:ln>
        </p:spPr>
      </p:pic>
      <p:sp>
        <p:nvSpPr>
          <p:cNvPr id="263" name="걷기 (만보기)…"/>
          <p:cNvSpPr txBox="1"/>
          <p:nvPr/>
        </p:nvSpPr>
        <p:spPr>
          <a:xfrm>
            <a:off x="11908155" y="3906018"/>
            <a:ext cx="9646159" cy="73263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걷기 (만보기)</a:t>
            </a:r>
          </a:p>
          <a:p>
            <a:br/>
            <a:r>
              <a:t>- 걷기 시작시</a:t>
            </a:r>
          </a:p>
          <a:p>
            <a:pPr marL="1181100" lvl="1" indent="-571500">
              <a:buSzPct val="123000"/>
              <a:buChar char="-"/>
            </a:pPr>
            <a:r>
              <a:t>걸음수, 거리, 칼로리, 운동 시간 기록 </a:t>
            </a:r>
          </a:p>
          <a:p>
            <a:pPr marL="1181100" lvl="1" indent="-571500">
              <a:buSzPct val="123000"/>
              <a:buChar char="-"/>
            </a:pPr>
            <a:r>
              <a:t>위도, 경도 기록 (시작)</a:t>
            </a:r>
          </a:p>
          <a:p>
            <a:pPr marL="571500" indent="-571500">
              <a:buSzPct val="123000"/>
              <a:buChar char="-"/>
            </a:pPr>
            <a:r>
              <a:t>걷기 종료시</a:t>
            </a:r>
          </a:p>
          <a:p>
            <a:pPr marL="1181100" lvl="1" indent="-571500">
              <a:buSzPct val="123000"/>
              <a:buChar char="-"/>
            </a:pPr>
            <a:r>
              <a:t>걸음수, 거리, 칼로리, 운동 시간 기록</a:t>
            </a:r>
          </a:p>
          <a:p>
            <a:pPr marL="1181100" lvl="1" indent="-571500">
              <a:buSzPct val="123000"/>
              <a:buChar char="-"/>
            </a:pPr>
            <a:r>
              <a:t>위도, 경도 기록 (종료)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디자인 화면 소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t>디자인 화면 소개</a:t>
            </a:r>
          </a:p>
        </p:txBody>
      </p:sp>
      <p:sp>
        <p:nvSpPr>
          <p:cNvPr id="266" name="걷기 (데이터)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걷기 (데이터)</a:t>
            </a:r>
          </a:p>
        </p:txBody>
      </p:sp>
      <p:pic>
        <p:nvPicPr>
          <p:cNvPr id="267" name="스크린샷 2024-06-08 오후 10.51.32.png" descr="스크린샷 2024-06-08 오후 10.51.3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7522" y="3596746"/>
            <a:ext cx="4415762" cy="9559527"/>
          </a:xfrm>
          <a:prstGeom prst="rect">
            <a:avLst/>
          </a:prstGeom>
          <a:ln w="12700">
            <a:miter lim="400000"/>
          </a:ln>
        </p:spPr>
      </p:pic>
      <p:sp>
        <p:nvSpPr>
          <p:cNvPr id="268" name="걷기 (데이터)…"/>
          <p:cNvSpPr txBox="1"/>
          <p:nvPr/>
        </p:nvSpPr>
        <p:spPr>
          <a:xfrm>
            <a:off x="12035155" y="5090289"/>
            <a:ext cx="8339710" cy="5364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걷기 (데이터)</a:t>
            </a:r>
          </a:p>
          <a:p>
            <a:br/>
            <a:r>
              <a:t>- 기록 조회 </a:t>
            </a:r>
          </a:p>
          <a:p>
            <a:pPr marL="1181100" lvl="1" indent="-571500">
              <a:buSzPct val="123000"/>
              <a:buChar char="-"/>
            </a:pPr>
            <a:r>
              <a:t>시작 시간 / 종료 시간 </a:t>
            </a:r>
          </a:p>
          <a:p>
            <a:pPr marL="1181100" lvl="1" indent="-571500">
              <a:buSzPct val="123000"/>
              <a:buChar char="-"/>
            </a:pPr>
            <a:r>
              <a:t>걸음수, 거리, 칼로리, 운동 시간</a:t>
            </a:r>
          </a:p>
          <a:p>
            <a:pPr marL="571500" indent="-571500">
              <a:buSzPct val="123000"/>
              <a:buChar char="-"/>
            </a:pPr>
            <a:r>
              <a:t>걷기 기록 조회 가능 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연어 어묵, 샐러드, 후무스가 든 그릇" descr="연어 어묵, 샐러드, 후무스가 든 그릇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10038" t="10422" r="29" b="10512"/>
          <a:stretch>
            <a:fillRect/>
          </a:stretch>
        </p:blipFill>
        <p:spPr>
          <a:xfrm>
            <a:off x="12192000" y="1270000"/>
            <a:ext cx="10922000" cy="11176000"/>
          </a:xfrm>
          <a:prstGeom prst="rect">
            <a:avLst/>
          </a:prstGeom>
        </p:spPr>
      </p:pic>
      <p:sp>
        <p:nvSpPr>
          <p:cNvPr id="271" name="코드 화면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코드 화면</a:t>
            </a:r>
          </a:p>
        </p:txBody>
      </p:sp>
      <p:sp>
        <p:nvSpPr>
          <p:cNvPr id="272" name="해당 앱의 코드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해당 앱의 코드 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연어 어묵, 샐러드, 후무스가 든 그릇" descr="연어 어묵, 샐러드, 후무스가 든 그릇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10038" t="10422" r="29" b="10512"/>
          <a:stretch>
            <a:fillRect/>
          </a:stretch>
        </p:blipFill>
        <p:spPr>
          <a:xfrm>
            <a:off x="12192000" y="1270000"/>
            <a:ext cx="10922000" cy="11176000"/>
          </a:xfrm>
          <a:prstGeom prst="rect">
            <a:avLst/>
          </a:prstGeom>
        </p:spPr>
      </p:pic>
      <p:sp>
        <p:nvSpPr>
          <p:cNvPr id="176" name="팀명 &amp; 팀 구성원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팀명 &amp; 팀 구성원</a:t>
            </a:r>
          </a:p>
        </p:txBody>
      </p:sp>
      <p:sp>
        <p:nvSpPr>
          <p:cNvPr id="177" name="팀 소개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팀 소개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코드 소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t>코드 소개</a:t>
            </a:r>
          </a:p>
        </p:txBody>
      </p:sp>
      <p:sp>
        <p:nvSpPr>
          <p:cNvPr id="275" name="건강 목표 설정 &amp; 추적 페이지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건강 목표 설정 &amp; 추적 페이지</a:t>
            </a:r>
          </a:p>
        </p:txBody>
      </p:sp>
      <p:sp>
        <p:nvSpPr>
          <p:cNvPr id="276" name="건강 목표 설정 &amp; 추적 페이지…"/>
          <p:cNvSpPr txBox="1"/>
          <p:nvPr/>
        </p:nvSpPr>
        <p:spPr>
          <a:xfrm>
            <a:off x="14956155" y="4975834"/>
            <a:ext cx="7906703" cy="3764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건강 목표 설정 &amp; 추적 페이지</a:t>
            </a:r>
          </a:p>
          <a:p>
            <a:pPr marL="571500" indent="-571500">
              <a:buSzPct val="123000"/>
              <a:buChar char="-"/>
            </a:pPr>
            <a:r>
              <a:t>목표 걸음수 및 목표 칼로리 지정</a:t>
            </a:r>
          </a:p>
          <a:p>
            <a:pPr marL="571500" indent="-571500">
              <a:buSzPct val="123000"/>
              <a:buChar char="-"/>
            </a:pPr>
            <a:r>
              <a:t>걸음수 &amp; 칼로리에 따라 </a:t>
            </a:r>
          </a:p>
          <a:p>
            <a:pPr marL="1181100" lvl="1" indent="-571500">
              <a:buSzPct val="123000"/>
              <a:buChar char="-"/>
            </a:pPr>
            <a:r>
              <a:t>목표치에 기준하여 알림 발송</a:t>
            </a:r>
          </a:p>
        </p:txBody>
      </p:sp>
      <p:pic>
        <p:nvPicPr>
          <p:cNvPr id="277" name="스크린샷 2024-06-09 오후 5.04.36.png" descr="스크린샷 2024-06-09 오후 5.04.3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143" y="3854549"/>
            <a:ext cx="13185891" cy="82700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코드 소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t>코드 소개</a:t>
            </a:r>
          </a:p>
        </p:txBody>
      </p:sp>
      <p:sp>
        <p:nvSpPr>
          <p:cNvPr id="280" name="마이페이지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r>
              <a:t>마이페이지</a:t>
            </a:r>
          </a:p>
        </p:txBody>
      </p:sp>
      <p:sp>
        <p:nvSpPr>
          <p:cNvPr id="281" name="마이페이지…"/>
          <p:cNvSpPr txBox="1"/>
          <p:nvPr/>
        </p:nvSpPr>
        <p:spPr>
          <a:xfrm>
            <a:off x="15641955" y="5323494"/>
            <a:ext cx="6105907" cy="37294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마이페이지</a:t>
            </a:r>
          </a:p>
          <a:p>
            <a:pPr marL="571500" indent="-571500">
              <a:buSzPct val="123000"/>
              <a:buChar char="-"/>
            </a:pPr>
            <a:r>
              <a:t>성별, 나이, 키, 체중</a:t>
            </a:r>
          </a:p>
          <a:p>
            <a:pPr marL="571500" indent="-571500">
              <a:buSzPct val="123000"/>
              <a:buChar char="-"/>
            </a:pPr>
            <a:r>
              <a:t>마이페이지를 통한 입력 </a:t>
            </a:r>
          </a:p>
          <a:p>
            <a:pPr marL="571500" indent="-571500">
              <a:buSzPct val="123000"/>
              <a:buChar char="-"/>
            </a:pPr>
            <a:r>
              <a:t>설정 관련 설명 </a:t>
            </a:r>
          </a:p>
        </p:txBody>
      </p:sp>
      <p:pic>
        <p:nvPicPr>
          <p:cNvPr id="282" name="스크린샷 2024-06-09 오후 5.05.01.png" descr="스크린샷 2024-06-09 오후 5.05.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068" y="3696559"/>
            <a:ext cx="13093701" cy="9359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코드 소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t>코드 소개</a:t>
            </a:r>
          </a:p>
        </p:txBody>
      </p:sp>
      <p:sp>
        <p:nvSpPr>
          <p:cNvPr id="285" name="식단 관리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식단 관리</a:t>
            </a:r>
          </a:p>
        </p:txBody>
      </p:sp>
      <p:sp>
        <p:nvSpPr>
          <p:cNvPr id="286" name="식단 관리…"/>
          <p:cNvSpPr txBox="1"/>
          <p:nvPr/>
        </p:nvSpPr>
        <p:spPr>
          <a:xfrm>
            <a:off x="13559155" y="4779139"/>
            <a:ext cx="9897809" cy="56817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식단 관리</a:t>
            </a:r>
          </a:p>
          <a:p>
            <a:pPr marL="571500" indent="-571500">
              <a:buSzPct val="123000"/>
              <a:buChar char="-"/>
            </a:pPr>
            <a:r>
              <a:t>식사 내용 및 칼로리 / 섭취 내역 업데이트</a:t>
            </a:r>
          </a:p>
          <a:p>
            <a:pPr marL="571500" indent="-571500">
              <a:buSzPct val="123000"/>
              <a:buChar char="-"/>
            </a:pPr>
            <a:r>
              <a:t>해당 내용을 기준으로 섭취 기록 관리</a:t>
            </a:r>
          </a:p>
          <a:p>
            <a:endParaRPr/>
          </a:p>
          <a:p>
            <a:r>
              <a:t>식단 섭취 관련</a:t>
            </a:r>
          </a:p>
          <a:p>
            <a:r>
              <a:t>- 기록 기반 / 그래프 및 기록 확인</a:t>
            </a:r>
          </a:p>
        </p:txBody>
      </p:sp>
      <p:pic>
        <p:nvPicPr>
          <p:cNvPr id="287" name="스크린샷 2024-06-09 오후 5.08.33.png" descr="스크린샷 2024-06-09 오후 5.08.3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866" y="3741009"/>
            <a:ext cx="11760201" cy="9271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코드 소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t>코드 소개</a:t>
            </a:r>
          </a:p>
        </p:txBody>
      </p:sp>
      <p:sp>
        <p:nvSpPr>
          <p:cNvPr id="290" name="걷기 (지도 연계)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걷기 (지도 연계)</a:t>
            </a:r>
          </a:p>
        </p:txBody>
      </p:sp>
      <p:sp>
        <p:nvSpPr>
          <p:cNvPr id="291" name="걷기 (지도 연계)…"/>
          <p:cNvSpPr txBox="1"/>
          <p:nvPr/>
        </p:nvSpPr>
        <p:spPr>
          <a:xfrm>
            <a:off x="13559155" y="5466369"/>
            <a:ext cx="8697088" cy="2783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걷기 (지도 연계)</a:t>
            </a:r>
          </a:p>
          <a:p>
            <a:pPr marL="571500" indent="-571500">
              <a:buSzPct val="123000"/>
              <a:buChar char="-"/>
            </a:pPr>
            <a:r>
              <a:t>걷기 시작 / 종료 위치 기반</a:t>
            </a:r>
          </a:p>
          <a:p>
            <a:pPr marL="571500" indent="-571500">
              <a:buSzPct val="123000"/>
              <a:buChar char="-"/>
            </a:pPr>
            <a:r>
              <a:t>지도로 걸은 길을 표시 (구글맵 활용)</a:t>
            </a:r>
          </a:p>
        </p:txBody>
      </p:sp>
      <p:pic>
        <p:nvPicPr>
          <p:cNvPr id="292" name="스크린샷 2024-06-09 오후 5.08.59.png" descr="스크린샷 2024-06-09 오후 5.08.5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470" y="4628198"/>
            <a:ext cx="10388476" cy="67615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코드 소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t>코드 소개</a:t>
            </a:r>
          </a:p>
        </p:txBody>
      </p:sp>
      <p:sp>
        <p:nvSpPr>
          <p:cNvPr id="295" name="걷기 (만보기)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걷기 (만보기)</a:t>
            </a:r>
          </a:p>
        </p:txBody>
      </p:sp>
      <p:sp>
        <p:nvSpPr>
          <p:cNvPr id="296" name="걷기 (만보기)…"/>
          <p:cNvSpPr txBox="1"/>
          <p:nvPr/>
        </p:nvSpPr>
        <p:spPr>
          <a:xfrm>
            <a:off x="13432155" y="3448818"/>
            <a:ext cx="9646159" cy="73263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걷기 (만보기)</a:t>
            </a:r>
          </a:p>
          <a:p>
            <a:br/>
            <a:r>
              <a:t>- 걷기 시작시</a:t>
            </a:r>
          </a:p>
          <a:p>
            <a:pPr marL="1181100" lvl="1" indent="-571500">
              <a:buSzPct val="123000"/>
              <a:buChar char="-"/>
            </a:pPr>
            <a:r>
              <a:t>걸음수, 거리, 칼로리, 운동 시간 기록 </a:t>
            </a:r>
          </a:p>
          <a:p>
            <a:pPr marL="1181100" lvl="1" indent="-571500">
              <a:buSzPct val="123000"/>
              <a:buChar char="-"/>
            </a:pPr>
            <a:r>
              <a:t>위도, 경도 기록 (시작)</a:t>
            </a:r>
          </a:p>
          <a:p>
            <a:pPr marL="571500" indent="-571500">
              <a:buSzPct val="123000"/>
              <a:buChar char="-"/>
            </a:pPr>
            <a:r>
              <a:t>걷기 종료시</a:t>
            </a:r>
          </a:p>
          <a:p>
            <a:pPr marL="1181100" lvl="1" indent="-571500">
              <a:buSzPct val="123000"/>
              <a:buChar char="-"/>
            </a:pPr>
            <a:r>
              <a:t>걸음수, 거리, 칼로리, 운동 시간 기록</a:t>
            </a:r>
          </a:p>
          <a:p>
            <a:pPr marL="1181100" lvl="1" indent="-571500">
              <a:buSzPct val="123000"/>
              <a:buChar char="-"/>
            </a:pPr>
            <a:r>
              <a:t>위도, 경도 기록 (종료)</a:t>
            </a:r>
          </a:p>
        </p:txBody>
      </p:sp>
      <p:pic>
        <p:nvPicPr>
          <p:cNvPr id="297" name="스크린샷 2024-06-09 오후 5.09.29.png" descr="스크린샷 2024-06-09 오후 5.09.2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989" y="4457093"/>
            <a:ext cx="11539944" cy="68097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코드 소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t>코드 소개</a:t>
            </a:r>
          </a:p>
        </p:txBody>
      </p:sp>
      <p:sp>
        <p:nvSpPr>
          <p:cNvPr id="300" name="걷기 (데이터)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걷기 (데이터)</a:t>
            </a:r>
          </a:p>
        </p:txBody>
      </p:sp>
      <p:sp>
        <p:nvSpPr>
          <p:cNvPr id="301" name="걷기 (데이터)…"/>
          <p:cNvSpPr txBox="1"/>
          <p:nvPr/>
        </p:nvSpPr>
        <p:spPr>
          <a:xfrm>
            <a:off x="13279755" y="4607689"/>
            <a:ext cx="8339710" cy="5364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걷기 (데이터)</a:t>
            </a:r>
          </a:p>
          <a:p>
            <a:br/>
            <a:r>
              <a:t>- 기록 조회 </a:t>
            </a:r>
          </a:p>
          <a:p>
            <a:pPr marL="1181100" lvl="1" indent="-571500">
              <a:buSzPct val="123000"/>
              <a:buChar char="-"/>
            </a:pPr>
            <a:r>
              <a:t>시작 시간 / 종료 시간 </a:t>
            </a:r>
          </a:p>
          <a:p>
            <a:pPr marL="1181100" lvl="1" indent="-571500">
              <a:buSzPct val="123000"/>
              <a:buChar char="-"/>
            </a:pPr>
            <a:r>
              <a:t>걸음수, 거리, 칼로리, 운동 시간</a:t>
            </a:r>
          </a:p>
          <a:p>
            <a:pPr marL="571500" indent="-571500">
              <a:buSzPct val="123000"/>
              <a:buChar char="-"/>
            </a:pPr>
            <a:r>
              <a:t>걷기 기록 조회 가능 </a:t>
            </a:r>
          </a:p>
        </p:txBody>
      </p:sp>
      <p:pic>
        <p:nvPicPr>
          <p:cNvPr id="302" name="스크린샷 2024-06-09 오후 5.09.52.png" descr="스크린샷 2024-06-09 오후 5.09.5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3268" y="3920728"/>
            <a:ext cx="8153401" cy="9486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연어 어묵, 샐러드, 후무스가 든 그릇" descr="연어 어묵, 샐러드, 후무스가 든 그릇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10038" t="10422" r="29" b="10512"/>
          <a:stretch>
            <a:fillRect/>
          </a:stretch>
        </p:blipFill>
        <p:spPr>
          <a:xfrm>
            <a:off x="12192000" y="1270000"/>
            <a:ext cx="10922000" cy="11176000"/>
          </a:xfrm>
          <a:prstGeom prst="rect">
            <a:avLst/>
          </a:prstGeom>
        </p:spPr>
      </p:pic>
      <p:sp>
        <p:nvSpPr>
          <p:cNvPr id="305" name="기대 효과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기대 효과</a:t>
            </a:r>
          </a:p>
        </p:txBody>
      </p:sp>
      <p:sp>
        <p:nvSpPr>
          <p:cNvPr id="306" name="해당 프로젝트를 통한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해당 프로젝트를 통한</a:t>
            </a:r>
          </a:p>
          <a:p>
            <a:r>
              <a:t>기대효과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기대 효과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t>기대 효과</a:t>
            </a:r>
          </a:p>
        </p:txBody>
      </p:sp>
      <p:sp>
        <p:nvSpPr>
          <p:cNvPr id="309" name="해당 프로젝트를 통한 기대 효과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해당 프로젝트를 통한 기대 효과</a:t>
            </a:r>
          </a:p>
        </p:txBody>
      </p:sp>
      <p:sp>
        <p:nvSpPr>
          <p:cNvPr id="310" name="건강 형태 개선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330325" indent="-1190625">
              <a:buSzPct val="100000"/>
              <a:buFont typeface="Times Roman"/>
              <a:buAutoNum type="arabicPeriod"/>
            </a:pPr>
            <a:r>
              <a:t>건강 형태 개선</a:t>
            </a:r>
          </a:p>
          <a:p>
            <a:pPr marL="1330325" indent="-1190625">
              <a:buSzPct val="100000"/>
              <a:buFont typeface="Times Roman"/>
              <a:buAutoNum type="arabicPeriod"/>
            </a:pPr>
            <a:r>
              <a:t>질병 예방 및 관리 강화</a:t>
            </a:r>
          </a:p>
          <a:p>
            <a:pPr marL="1330325" indent="-1190625">
              <a:buSzPct val="100000"/>
              <a:buFont typeface="Times Roman"/>
              <a:buAutoNum type="arabicPeriod"/>
            </a:pPr>
            <a:r>
              <a:t>개인화된 건강 관리 계획</a:t>
            </a:r>
          </a:p>
          <a:p>
            <a:pPr marL="0" indent="0">
              <a:buSzTx/>
              <a:buNone/>
            </a:pPr>
            <a:r>
              <a:t>위와 같은 내용을 해당 프로젝트를 통해 기대할 수 있습니다.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팀 소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t>팀 소개</a:t>
            </a:r>
          </a:p>
        </p:txBody>
      </p:sp>
      <p:sp>
        <p:nvSpPr>
          <p:cNvPr id="180" name="팀원을 소개합니다.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팀원을 소개합니다.</a:t>
            </a:r>
          </a:p>
        </p:txBody>
      </p:sp>
      <p:sp>
        <p:nvSpPr>
          <p:cNvPr id="181" name="남성"/>
          <p:cNvSpPr/>
          <p:nvPr/>
        </p:nvSpPr>
        <p:spPr>
          <a:xfrm>
            <a:off x="11527561" y="4112631"/>
            <a:ext cx="1328879" cy="35857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7" h="21600" extrusionOk="0">
                <a:moveTo>
                  <a:pt x="10777" y="0"/>
                </a:moveTo>
                <a:cubicBezTo>
                  <a:pt x="9509" y="0"/>
                  <a:pt x="8239" y="180"/>
                  <a:pt x="7271" y="540"/>
                </a:cubicBezTo>
                <a:cubicBezTo>
                  <a:pt x="5335" y="1259"/>
                  <a:pt x="5335" y="2425"/>
                  <a:pt x="7271" y="3144"/>
                </a:cubicBezTo>
                <a:cubicBezTo>
                  <a:pt x="9206" y="3863"/>
                  <a:pt x="12348" y="3863"/>
                  <a:pt x="14284" y="3144"/>
                </a:cubicBezTo>
                <a:cubicBezTo>
                  <a:pt x="16220" y="2425"/>
                  <a:pt x="16220" y="1259"/>
                  <a:pt x="14284" y="540"/>
                </a:cubicBezTo>
                <a:cubicBezTo>
                  <a:pt x="13316" y="180"/>
                  <a:pt x="12046" y="0"/>
                  <a:pt x="10777" y="0"/>
                </a:cubicBezTo>
                <a:close/>
                <a:moveTo>
                  <a:pt x="4845" y="4060"/>
                </a:moveTo>
                <a:cubicBezTo>
                  <a:pt x="2970" y="4060"/>
                  <a:pt x="1445" y="4331"/>
                  <a:pt x="907" y="4563"/>
                </a:cubicBezTo>
                <a:cubicBezTo>
                  <a:pt x="-23" y="4963"/>
                  <a:pt x="-21" y="5438"/>
                  <a:pt x="8" y="5606"/>
                </a:cubicBezTo>
                <a:lnTo>
                  <a:pt x="8" y="12393"/>
                </a:lnTo>
                <a:cubicBezTo>
                  <a:pt x="8" y="12733"/>
                  <a:pt x="732" y="13004"/>
                  <a:pt x="1648" y="13004"/>
                </a:cubicBezTo>
                <a:cubicBezTo>
                  <a:pt x="2563" y="13004"/>
                  <a:pt x="3292" y="12728"/>
                  <a:pt x="3292" y="12393"/>
                </a:cubicBezTo>
                <a:lnTo>
                  <a:pt x="3292" y="6777"/>
                </a:lnTo>
                <a:lnTo>
                  <a:pt x="4791" y="6777"/>
                </a:lnTo>
                <a:lnTo>
                  <a:pt x="4791" y="12641"/>
                </a:lnTo>
                <a:lnTo>
                  <a:pt x="4804" y="12641"/>
                </a:lnTo>
                <a:lnTo>
                  <a:pt x="4804" y="20628"/>
                </a:lnTo>
                <a:cubicBezTo>
                  <a:pt x="4804" y="21163"/>
                  <a:pt x="5982" y="21600"/>
                  <a:pt x="7421" y="21600"/>
                </a:cubicBezTo>
                <a:cubicBezTo>
                  <a:pt x="8860" y="21600"/>
                  <a:pt x="10037" y="21163"/>
                  <a:pt x="10037" y="20628"/>
                </a:cubicBezTo>
                <a:lnTo>
                  <a:pt x="10037" y="12641"/>
                </a:lnTo>
                <a:lnTo>
                  <a:pt x="10777" y="12641"/>
                </a:lnTo>
                <a:lnTo>
                  <a:pt x="11504" y="12641"/>
                </a:lnTo>
                <a:lnTo>
                  <a:pt x="11504" y="20628"/>
                </a:lnTo>
                <a:cubicBezTo>
                  <a:pt x="11504" y="21163"/>
                  <a:pt x="12682" y="21600"/>
                  <a:pt x="14121" y="21600"/>
                </a:cubicBezTo>
                <a:cubicBezTo>
                  <a:pt x="15559" y="21600"/>
                  <a:pt x="16737" y="21163"/>
                  <a:pt x="16737" y="20628"/>
                </a:cubicBezTo>
                <a:lnTo>
                  <a:pt x="16737" y="12636"/>
                </a:lnTo>
                <a:lnTo>
                  <a:pt x="16750" y="12636"/>
                </a:lnTo>
                <a:lnTo>
                  <a:pt x="16750" y="6772"/>
                </a:lnTo>
                <a:lnTo>
                  <a:pt x="18249" y="6772"/>
                </a:lnTo>
                <a:lnTo>
                  <a:pt x="18249" y="12388"/>
                </a:lnTo>
                <a:cubicBezTo>
                  <a:pt x="18249" y="12728"/>
                  <a:pt x="18973" y="12997"/>
                  <a:pt x="19889" y="12997"/>
                </a:cubicBezTo>
                <a:cubicBezTo>
                  <a:pt x="20805" y="12997"/>
                  <a:pt x="21533" y="12723"/>
                  <a:pt x="21533" y="12388"/>
                </a:cubicBezTo>
                <a:lnTo>
                  <a:pt x="21533" y="5606"/>
                </a:lnTo>
                <a:cubicBezTo>
                  <a:pt x="21577" y="5438"/>
                  <a:pt x="21564" y="4957"/>
                  <a:pt x="20634" y="4563"/>
                </a:cubicBezTo>
                <a:cubicBezTo>
                  <a:pt x="20096" y="4336"/>
                  <a:pt x="18566" y="4060"/>
                  <a:pt x="16691" y="4060"/>
                </a:cubicBezTo>
                <a:lnTo>
                  <a:pt x="10777" y="4060"/>
                </a:lnTo>
                <a:lnTo>
                  <a:pt x="4845" y="406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2" name="이창엽"/>
          <p:cNvSpPr txBox="1"/>
          <p:nvPr/>
        </p:nvSpPr>
        <p:spPr>
          <a:xfrm>
            <a:off x="5247133" y="8532855"/>
            <a:ext cx="1597343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이창엽</a:t>
            </a:r>
          </a:p>
        </p:txBody>
      </p:sp>
      <p:sp>
        <p:nvSpPr>
          <p:cNvPr id="183" name="경태웅"/>
          <p:cNvSpPr txBox="1"/>
          <p:nvPr/>
        </p:nvSpPr>
        <p:spPr>
          <a:xfrm>
            <a:off x="11146155" y="8532855"/>
            <a:ext cx="1597343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경태웅</a:t>
            </a:r>
          </a:p>
        </p:txBody>
      </p:sp>
      <p:sp>
        <p:nvSpPr>
          <p:cNvPr id="184" name="남성"/>
          <p:cNvSpPr/>
          <p:nvPr/>
        </p:nvSpPr>
        <p:spPr>
          <a:xfrm>
            <a:off x="17374768" y="4112631"/>
            <a:ext cx="1328879" cy="35857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7" h="21600" extrusionOk="0">
                <a:moveTo>
                  <a:pt x="10777" y="0"/>
                </a:moveTo>
                <a:cubicBezTo>
                  <a:pt x="9509" y="0"/>
                  <a:pt x="8239" y="180"/>
                  <a:pt x="7271" y="540"/>
                </a:cubicBezTo>
                <a:cubicBezTo>
                  <a:pt x="5335" y="1259"/>
                  <a:pt x="5335" y="2425"/>
                  <a:pt x="7271" y="3144"/>
                </a:cubicBezTo>
                <a:cubicBezTo>
                  <a:pt x="9206" y="3863"/>
                  <a:pt x="12348" y="3863"/>
                  <a:pt x="14284" y="3144"/>
                </a:cubicBezTo>
                <a:cubicBezTo>
                  <a:pt x="16220" y="2425"/>
                  <a:pt x="16220" y="1259"/>
                  <a:pt x="14284" y="540"/>
                </a:cubicBezTo>
                <a:cubicBezTo>
                  <a:pt x="13316" y="180"/>
                  <a:pt x="12046" y="0"/>
                  <a:pt x="10777" y="0"/>
                </a:cubicBezTo>
                <a:close/>
                <a:moveTo>
                  <a:pt x="4845" y="4060"/>
                </a:moveTo>
                <a:cubicBezTo>
                  <a:pt x="2970" y="4060"/>
                  <a:pt x="1445" y="4331"/>
                  <a:pt x="907" y="4563"/>
                </a:cubicBezTo>
                <a:cubicBezTo>
                  <a:pt x="-23" y="4963"/>
                  <a:pt x="-21" y="5438"/>
                  <a:pt x="8" y="5606"/>
                </a:cubicBezTo>
                <a:lnTo>
                  <a:pt x="8" y="12393"/>
                </a:lnTo>
                <a:cubicBezTo>
                  <a:pt x="8" y="12733"/>
                  <a:pt x="732" y="13004"/>
                  <a:pt x="1648" y="13004"/>
                </a:cubicBezTo>
                <a:cubicBezTo>
                  <a:pt x="2563" y="13004"/>
                  <a:pt x="3292" y="12728"/>
                  <a:pt x="3292" y="12393"/>
                </a:cubicBezTo>
                <a:lnTo>
                  <a:pt x="3292" y="6777"/>
                </a:lnTo>
                <a:lnTo>
                  <a:pt x="4791" y="6777"/>
                </a:lnTo>
                <a:lnTo>
                  <a:pt x="4791" y="12641"/>
                </a:lnTo>
                <a:lnTo>
                  <a:pt x="4804" y="12641"/>
                </a:lnTo>
                <a:lnTo>
                  <a:pt x="4804" y="20628"/>
                </a:lnTo>
                <a:cubicBezTo>
                  <a:pt x="4804" y="21163"/>
                  <a:pt x="5982" y="21600"/>
                  <a:pt x="7421" y="21600"/>
                </a:cubicBezTo>
                <a:cubicBezTo>
                  <a:pt x="8860" y="21600"/>
                  <a:pt x="10037" y="21163"/>
                  <a:pt x="10037" y="20628"/>
                </a:cubicBezTo>
                <a:lnTo>
                  <a:pt x="10037" y="12641"/>
                </a:lnTo>
                <a:lnTo>
                  <a:pt x="10777" y="12641"/>
                </a:lnTo>
                <a:lnTo>
                  <a:pt x="11504" y="12641"/>
                </a:lnTo>
                <a:lnTo>
                  <a:pt x="11504" y="20628"/>
                </a:lnTo>
                <a:cubicBezTo>
                  <a:pt x="11504" y="21163"/>
                  <a:pt x="12682" y="21600"/>
                  <a:pt x="14121" y="21600"/>
                </a:cubicBezTo>
                <a:cubicBezTo>
                  <a:pt x="15559" y="21600"/>
                  <a:pt x="16737" y="21163"/>
                  <a:pt x="16737" y="20628"/>
                </a:cubicBezTo>
                <a:lnTo>
                  <a:pt x="16737" y="12636"/>
                </a:lnTo>
                <a:lnTo>
                  <a:pt x="16750" y="12636"/>
                </a:lnTo>
                <a:lnTo>
                  <a:pt x="16750" y="6772"/>
                </a:lnTo>
                <a:lnTo>
                  <a:pt x="18249" y="6772"/>
                </a:lnTo>
                <a:lnTo>
                  <a:pt x="18249" y="12388"/>
                </a:lnTo>
                <a:cubicBezTo>
                  <a:pt x="18249" y="12728"/>
                  <a:pt x="18973" y="12997"/>
                  <a:pt x="19889" y="12997"/>
                </a:cubicBezTo>
                <a:cubicBezTo>
                  <a:pt x="20805" y="12997"/>
                  <a:pt x="21533" y="12723"/>
                  <a:pt x="21533" y="12388"/>
                </a:cubicBezTo>
                <a:lnTo>
                  <a:pt x="21533" y="5606"/>
                </a:lnTo>
                <a:cubicBezTo>
                  <a:pt x="21577" y="5438"/>
                  <a:pt x="21564" y="4957"/>
                  <a:pt x="20634" y="4563"/>
                </a:cubicBezTo>
                <a:cubicBezTo>
                  <a:pt x="20096" y="4336"/>
                  <a:pt x="18566" y="4060"/>
                  <a:pt x="16691" y="4060"/>
                </a:cubicBezTo>
                <a:lnTo>
                  <a:pt x="10777" y="4060"/>
                </a:lnTo>
                <a:lnTo>
                  <a:pt x="4845" y="406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5" name="남성"/>
          <p:cNvSpPr/>
          <p:nvPr/>
        </p:nvSpPr>
        <p:spPr>
          <a:xfrm>
            <a:off x="5628539" y="4112631"/>
            <a:ext cx="1328879" cy="35857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7" h="21600" extrusionOk="0">
                <a:moveTo>
                  <a:pt x="10777" y="0"/>
                </a:moveTo>
                <a:cubicBezTo>
                  <a:pt x="9509" y="0"/>
                  <a:pt x="8239" y="180"/>
                  <a:pt x="7271" y="540"/>
                </a:cubicBezTo>
                <a:cubicBezTo>
                  <a:pt x="5335" y="1259"/>
                  <a:pt x="5335" y="2425"/>
                  <a:pt x="7271" y="3144"/>
                </a:cubicBezTo>
                <a:cubicBezTo>
                  <a:pt x="9206" y="3863"/>
                  <a:pt x="12348" y="3863"/>
                  <a:pt x="14284" y="3144"/>
                </a:cubicBezTo>
                <a:cubicBezTo>
                  <a:pt x="16220" y="2425"/>
                  <a:pt x="16220" y="1259"/>
                  <a:pt x="14284" y="540"/>
                </a:cubicBezTo>
                <a:cubicBezTo>
                  <a:pt x="13316" y="180"/>
                  <a:pt x="12046" y="0"/>
                  <a:pt x="10777" y="0"/>
                </a:cubicBezTo>
                <a:close/>
                <a:moveTo>
                  <a:pt x="4845" y="4060"/>
                </a:moveTo>
                <a:cubicBezTo>
                  <a:pt x="2970" y="4060"/>
                  <a:pt x="1445" y="4331"/>
                  <a:pt x="907" y="4563"/>
                </a:cubicBezTo>
                <a:cubicBezTo>
                  <a:pt x="-23" y="4963"/>
                  <a:pt x="-21" y="5438"/>
                  <a:pt x="8" y="5606"/>
                </a:cubicBezTo>
                <a:lnTo>
                  <a:pt x="8" y="12393"/>
                </a:lnTo>
                <a:cubicBezTo>
                  <a:pt x="8" y="12733"/>
                  <a:pt x="732" y="13004"/>
                  <a:pt x="1648" y="13004"/>
                </a:cubicBezTo>
                <a:cubicBezTo>
                  <a:pt x="2563" y="13004"/>
                  <a:pt x="3292" y="12728"/>
                  <a:pt x="3292" y="12393"/>
                </a:cubicBezTo>
                <a:lnTo>
                  <a:pt x="3292" y="6777"/>
                </a:lnTo>
                <a:lnTo>
                  <a:pt x="4791" y="6777"/>
                </a:lnTo>
                <a:lnTo>
                  <a:pt x="4791" y="12641"/>
                </a:lnTo>
                <a:lnTo>
                  <a:pt x="4804" y="12641"/>
                </a:lnTo>
                <a:lnTo>
                  <a:pt x="4804" y="20628"/>
                </a:lnTo>
                <a:cubicBezTo>
                  <a:pt x="4804" y="21163"/>
                  <a:pt x="5982" y="21600"/>
                  <a:pt x="7421" y="21600"/>
                </a:cubicBezTo>
                <a:cubicBezTo>
                  <a:pt x="8860" y="21600"/>
                  <a:pt x="10037" y="21163"/>
                  <a:pt x="10037" y="20628"/>
                </a:cubicBezTo>
                <a:lnTo>
                  <a:pt x="10037" y="12641"/>
                </a:lnTo>
                <a:lnTo>
                  <a:pt x="10777" y="12641"/>
                </a:lnTo>
                <a:lnTo>
                  <a:pt x="11504" y="12641"/>
                </a:lnTo>
                <a:lnTo>
                  <a:pt x="11504" y="20628"/>
                </a:lnTo>
                <a:cubicBezTo>
                  <a:pt x="11504" y="21163"/>
                  <a:pt x="12682" y="21600"/>
                  <a:pt x="14121" y="21600"/>
                </a:cubicBezTo>
                <a:cubicBezTo>
                  <a:pt x="15559" y="21600"/>
                  <a:pt x="16737" y="21163"/>
                  <a:pt x="16737" y="20628"/>
                </a:cubicBezTo>
                <a:lnTo>
                  <a:pt x="16737" y="12636"/>
                </a:lnTo>
                <a:lnTo>
                  <a:pt x="16750" y="12636"/>
                </a:lnTo>
                <a:lnTo>
                  <a:pt x="16750" y="6772"/>
                </a:lnTo>
                <a:lnTo>
                  <a:pt x="18249" y="6772"/>
                </a:lnTo>
                <a:lnTo>
                  <a:pt x="18249" y="12388"/>
                </a:lnTo>
                <a:cubicBezTo>
                  <a:pt x="18249" y="12728"/>
                  <a:pt x="18973" y="12997"/>
                  <a:pt x="19889" y="12997"/>
                </a:cubicBezTo>
                <a:cubicBezTo>
                  <a:pt x="20805" y="12997"/>
                  <a:pt x="21533" y="12723"/>
                  <a:pt x="21533" y="12388"/>
                </a:cubicBezTo>
                <a:lnTo>
                  <a:pt x="21533" y="5606"/>
                </a:lnTo>
                <a:cubicBezTo>
                  <a:pt x="21577" y="5438"/>
                  <a:pt x="21564" y="4957"/>
                  <a:pt x="20634" y="4563"/>
                </a:cubicBezTo>
                <a:cubicBezTo>
                  <a:pt x="20096" y="4336"/>
                  <a:pt x="18566" y="4060"/>
                  <a:pt x="16691" y="4060"/>
                </a:cubicBezTo>
                <a:lnTo>
                  <a:pt x="10777" y="4060"/>
                </a:lnTo>
                <a:lnTo>
                  <a:pt x="4845" y="406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6" name="신세미"/>
          <p:cNvSpPr txBox="1"/>
          <p:nvPr/>
        </p:nvSpPr>
        <p:spPr>
          <a:xfrm>
            <a:off x="16993362" y="8532855"/>
            <a:ext cx="1597344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신세미</a:t>
            </a:r>
          </a:p>
        </p:txBody>
      </p:sp>
      <p:sp>
        <p:nvSpPr>
          <p:cNvPr id="187" name="서류 작성 &amp;…"/>
          <p:cNvSpPr txBox="1"/>
          <p:nvPr/>
        </p:nvSpPr>
        <p:spPr>
          <a:xfrm>
            <a:off x="2826449" y="10256808"/>
            <a:ext cx="6933058" cy="21095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defRPr sz="5500"/>
            </a:pPr>
            <a:r>
              <a:t>서류 작성 &amp; </a:t>
            </a:r>
          </a:p>
          <a:p>
            <a:pPr algn="ctr">
              <a:defRPr sz="5500"/>
            </a:pPr>
            <a:r>
              <a:t>프로젝트 관리 및 리서치 </a:t>
            </a:r>
          </a:p>
        </p:txBody>
      </p:sp>
      <p:sp>
        <p:nvSpPr>
          <p:cNvPr id="188" name="디자인 담당"/>
          <p:cNvSpPr txBox="1"/>
          <p:nvPr/>
        </p:nvSpPr>
        <p:spPr>
          <a:xfrm>
            <a:off x="10275189" y="10516588"/>
            <a:ext cx="2903792" cy="821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디자인 담당 </a:t>
            </a:r>
          </a:p>
        </p:txBody>
      </p:sp>
      <p:sp>
        <p:nvSpPr>
          <p:cNvPr id="189" name="코드 작성 담당"/>
          <p:cNvSpPr txBox="1"/>
          <p:nvPr/>
        </p:nvSpPr>
        <p:spPr>
          <a:xfrm>
            <a:off x="16114659" y="10516588"/>
            <a:ext cx="3398140" cy="821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코드 작성 담당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연어 어묵, 샐러드, 후무스가 든 그릇" descr="연어 어묵, 샐러드, 후무스가 든 그릇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10038" t="10422" r="29" b="10512"/>
          <a:stretch>
            <a:fillRect/>
          </a:stretch>
        </p:blipFill>
        <p:spPr>
          <a:xfrm>
            <a:off x="12192000" y="1270000"/>
            <a:ext cx="10922000" cy="11176000"/>
          </a:xfrm>
          <a:prstGeom prst="rect">
            <a:avLst/>
          </a:prstGeom>
        </p:spPr>
      </p:pic>
      <p:sp>
        <p:nvSpPr>
          <p:cNvPr id="192" name="앱 개발 주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앱 개발 주제</a:t>
            </a:r>
          </a:p>
        </p:txBody>
      </p:sp>
      <p:sp>
        <p:nvSpPr>
          <p:cNvPr id="193" name="개인 건강 관리 앱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개인 건강 관리 앱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앱 개발 주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t>앱 개발 주제</a:t>
            </a:r>
          </a:p>
        </p:txBody>
      </p:sp>
      <p:sp>
        <p:nvSpPr>
          <p:cNvPr id="196" name="소개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소개 </a:t>
            </a:r>
          </a:p>
        </p:txBody>
      </p:sp>
      <p:pic>
        <p:nvPicPr>
          <p:cNvPr id="197" name="news-p.v1.20220804.09f105efa2c647e18cf08a39d71dd2b3_P1.jpg" descr="news-p.v1.20220804.09f105efa2c647e18cf08a39d71dd2b3_P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431" y="3928544"/>
            <a:ext cx="10415475" cy="6948609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개인건강관리앱 제작…"/>
          <p:cNvSpPr txBox="1"/>
          <p:nvPr/>
        </p:nvSpPr>
        <p:spPr>
          <a:xfrm>
            <a:off x="13254355" y="5466369"/>
            <a:ext cx="7253479" cy="2783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개인건강관리앱 제작</a:t>
            </a:r>
          </a:p>
          <a:p>
            <a:pPr marL="571500" indent="-571500">
              <a:buSzPct val="123000"/>
              <a:buChar char="-"/>
            </a:pPr>
            <a:r>
              <a:t>개인이 건강을 관리할 수 있는</a:t>
            </a:r>
          </a:p>
          <a:p>
            <a:pPr marL="571500" indent="-571500">
              <a:buSzPct val="123000"/>
              <a:buChar char="-"/>
            </a:pPr>
            <a:r>
              <a:t>앱을 제작하자.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앱 개발 주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t>앱 개발 주제</a:t>
            </a:r>
          </a:p>
        </p:txBody>
      </p:sp>
      <p:sp>
        <p:nvSpPr>
          <p:cNvPr id="201" name="소개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소개 </a:t>
            </a:r>
          </a:p>
        </p:txBody>
      </p:sp>
      <p:pic>
        <p:nvPicPr>
          <p:cNvPr id="202" name="스크린샷 2024-04-24 오후 6.34.31.png" descr="스크린샷 2024-04-24 오후 6.34.3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820" y="3678613"/>
            <a:ext cx="7816056" cy="8397330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만성질환을 가진 사람 (꾸준히 증가)…"/>
          <p:cNvSpPr txBox="1"/>
          <p:nvPr/>
        </p:nvSpPr>
        <p:spPr>
          <a:xfrm>
            <a:off x="11762017" y="6976182"/>
            <a:ext cx="8728711" cy="180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762000" indent="-762000">
              <a:buSzPct val="123000"/>
              <a:buChar char="-"/>
            </a:pPr>
            <a:r>
              <a:t>만성질환을 가진 사람 (꾸준히 증가)</a:t>
            </a:r>
          </a:p>
          <a:p>
            <a:pPr marL="762000" indent="-762000">
              <a:buSzPct val="123000"/>
              <a:buChar char="-"/>
            </a:pPr>
            <a:r>
              <a:t>이런 현상에 대응할 필요가 있음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연어 어묵, 샐러드, 후무스가 든 그릇" descr="연어 어묵, 샐러드, 후무스가 든 그릇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10038" t="10422" r="29" b="10512"/>
          <a:stretch>
            <a:fillRect/>
          </a:stretch>
        </p:blipFill>
        <p:spPr>
          <a:xfrm>
            <a:off x="12192000" y="1270000"/>
            <a:ext cx="10922000" cy="11176000"/>
          </a:xfrm>
          <a:prstGeom prst="rect">
            <a:avLst/>
          </a:prstGeom>
        </p:spPr>
      </p:pic>
      <p:sp>
        <p:nvSpPr>
          <p:cNvPr id="206" name="앱 소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앱 소개</a:t>
            </a:r>
          </a:p>
        </p:txBody>
      </p:sp>
      <p:sp>
        <p:nvSpPr>
          <p:cNvPr id="207" name="간단한 앱 소개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간단한 앱 소개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앱 개발 필요성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t>앱 개발 필요성</a:t>
            </a:r>
          </a:p>
        </p:txBody>
      </p:sp>
      <p:sp>
        <p:nvSpPr>
          <p:cNvPr id="210" name="앱이 필요한 이유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앱이 필요한 이유</a:t>
            </a:r>
          </a:p>
        </p:txBody>
      </p:sp>
      <p:sp>
        <p:nvSpPr>
          <p:cNvPr id="211" name="건강 모니터링 강화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727200" indent="-1587500">
              <a:spcBef>
                <a:spcPts val="2000"/>
              </a:spcBef>
              <a:buSzPct val="100000"/>
              <a:buFont typeface="Times Roman"/>
              <a:buAutoNum type="arabicPeriod"/>
            </a:pPr>
            <a:r>
              <a:rPr b="1"/>
              <a:t>건강 모니터링 강화</a:t>
            </a:r>
          </a:p>
          <a:p>
            <a:pPr marL="0" indent="0">
              <a:spcBef>
                <a:spcPts val="2000"/>
              </a:spcBef>
              <a:buSzTx/>
              <a:buNone/>
            </a:pPr>
            <a:r>
              <a:rPr b="1"/>
              <a:t>개인 건강 관리 앱을 통한 사용자의 일상적인 건강 상태 모니터링에 도움을 줍니다.</a:t>
            </a:r>
          </a:p>
          <a:p>
            <a:pPr marL="0" indent="0">
              <a:spcBef>
                <a:spcPts val="2000"/>
              </a:spcBef>
              <a:buSzTx/>
              <a:buNone/>
            </a:pPr>
            <a:endParaRPr b="1"/>
          </a:p>
          <a:p>
            <a:pPr marL="1727200" indent="-1587500">
              <a:spcBef>
                <a:spcPts val="2000"/>
              </a:spcBef>
              <a:buSzPct val="100000"/>
              <a:buFont typeface="Times Roman"/>
              <a:buAutoNum type="arabicPeriod" startAt="2"/>
            </a:pPr>
            <a:r>
              <a:rPr b="1"/>
              <a:t>예방적 건강 관리</a:t>
            </a:r>
          </a:p>
          <a:p>
            <a:pPr marL="0" indent="0">
              <a:spcBef>
                <a:spcPts val="2000"/>
              </a:spcBef>
              <a:buSzTx/>
              <a:buNone/>
            </a:pPr>
            <a:r>
              <a:rPr b="1"/>
              <a:t>해당 앱을 통해, 건강 데이터 수집 및 분석을 통해 사용자에게 맞춤현 건강 개선 조언을 제공합니다.</a:t>
            </a:r>
          </a:p>
          <a:p>
            <a:pPr marL="0" indent="0">
              <a:spcBef>
                <a:spcPts val="2000"/>
              </a:spcBef>
              <a:buSzTx/>
              <a:buNone/>
            </a:pPr>
            <a:endParaRPr b="1"/>
          </a:p>
          <a:p>
            <a:pPr marL="1727200" indent="-1587500">
              <a:spcBef>
                <a:spcPts val="2000"/>
              </a:spcBef>
              <a:buSzPct val="100000"/>
              <a:buFont typeface="Times Roman"/>
              <a:buAutoNum type="arabicPeriod" startAt="3"/>
            </a:pPr>
            <a:r>
              <a:rPr b="1"/>
              <a:t>건강 정보의 중앙 집중화</a:t>
            </a:r>
          </a:p>
          <a:p>
            <a:pPr marL="0" indent="0">
              <a:spcBef>
                <a:spcPts val="2000"/>
              </a:spcBef>
              <a:buSzTx/>
              <a:buNone/>
            </a:pPr>
            <a:r>
              <a:rPr b="1"/>
              <a:t>해당 앱을 통해, 자신의 모든 건강 정보를 한 곳에서 관리할 수 있습니다.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앱 소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t>앱 소개</a:t>
            </a:r>
          </a:p>
        </p:txBody>
      </p:sp>
      <p:sp>
        <p:nvSpPr>
          <p:cNvPr id="214" name="앱에 대한 소개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앱에 대한 소개 </a:t>
            </a:r>
          </a:p>
        </p:txBody>
      </p:sp>
      <p:sp>
        <p:nvSpPr>
          <p:cNvPr id="215" name="건강 모니터링 강화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727200" indent="-1587500">
              <a:spcBef>
                <a:spcPts val="2000"/>
              </a:spcBef>
              <a:buSzPct val="100000"/>
              <a:buFont typeface="Times Roman"/>
              <a:buAutoNum type="arabicPeriod"/>
            </a:pPr>
            <a:r>
              <a:rPr b="1"/>
              <a:t>건강 모니터링 강화</a:t>
            </a:r>
          </a:p>
          <a:p>
            <a:pPr marL="0" indent="0">
              <a:spcBef>
                <a:spcPts val="2000"/>
              </a:spcBef>
              <a:buSzTx/>
              <a:buNone/>
            </a:pPr>
            <a:r>
              <a:rPr b="1"/>
              <a:t>개인 건강 관리 앱을 통한 사용자의 일상적인 건강 상태 모니터링에 도움을 줍니다.</a:t>
            </a:r>
          </a:p>
          <a:p>
            <a:pPr marL="0" indent="0">
              <a:spcBef>
                <a:spcPts val="2000"/>
              </a:spcBef>
              <a:buSzTx/>
              <a:buNone/>
            </a:pPr>
            <a:endParaRPr b="1"/>
          </a:p>
          <a:p>
            <a:pPr marL="1727200" indent="-1587500">
              <a:spcBef>
                <a:spcPts val="2000"/>
              </a:spcBef>
              <a:buSzPct val="100000"/>
              <a:buFont typeface="Times Roman"/>
              <a:buAutoNum type="arabicPeriod" startAt="2"/>
            </a:pPr>
            <a:r>
              <a:rPr b="1"/>
              <a:t>예방적 건강 관리</a:t>
            </a:r>
          </a:p>
          <a:p>
            <a:pPr marL="0" indent="0">
              <a:spcBef>
                <a:spcPts val="2000"/>
              </a:spcBef>
              <a:buSzTx/>
              <a:buNone/>
            </a:pPr>
            <a:r>
              <a:rPr b="1"/>
              <a:t>해당 앱을 통해, 건강 데이터 수집 및 분석을 통해 사용자에게 맞춤현 건강 개선 조언을 제공합니다.</a:t>
            </a:r>
          </a:p>
          <a:p>
            <a:pPr marL="0" indent="0">
              <a:spcBef>
                <a:spcPts val="2000"/>
              </a:spcBef>
              <a:buSzTx/>
              <a:buNone/>
            </a:pPr>
            <a:endParaRPr b="1"/>
          </a:p>
          <a:p>
            <a:pPr marL="1727200" indent="-1587500">
              <a:spcBef>
                <a:spcPts val="2000"/>
              </a:spcBef>
              <a:buSzPct val="100000"/>
              <a:buFont typeface="Times Roman"/>
              <a:buAutoNum type="arabicPeriod" startAt="3"/>
            </a:pPr>
            <a:r>
              <a:rPr b="1"/>
              <a:t>건강 정보의 중앙 집중화</a:t>
            </a:r>
          </a:p>
          <a:p>
            <a:pPr marL="0" indent="0">
              <a:spcBef>
                <a:spcPts val="2000"/>
              </a:spcBef>
              <a:buSzTx/>
              <a:buNone/>
            </a:pPr>
            <a:r>
              <a:rPr b="1"/>
              <a:t>해당 앱을 통해, 자신의 모든 건강 정보를 한 곳에서 관리할 수 있습니다.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2500"/>
          </a:spcBef>
          <a:spcAft>
            <a:spcPts val="0"/>
          </a:spcAft>
          <a:buClrTx/>
          <a:buSzTx/>
          <a:buFontTx/>
          <a:buNone/>
          <a:tabLst/>
          <a:defRPr kumimoji="0" sz="45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2500"/>
          </a:spcBef>
          <a:spcAft>
            <a:spcPts val="0"/>
          </a:spcAft>
          <a:buClrTx/>
          <a:buSzTx/>
          <a:buFontTx/>
          <a:buNone/>
          <a:tabLst/>
          <a:defRPr kumimoji="0" sz="45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713</Words>
  <Application>Microsoft Macintosh PowerPoint</Application>
  <PresentationFormat>사용자 지정</PresentationFormat>
  <Paragraphs>165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1" baseType="lpstr">
      <vt:lpstr>Times Roman</vt:lpstr>
      <vt:lpstr>Helvetica Neue</vt:lpstr>
      <vt:lpstr>Helvetica Neue Medium</vt:lpstr>
      <vt:lpstr>21_BasicWhite</vt:lpstr>
      <vt:lpstr>주제 : 개인 건강 관리 앱 </vt:lpstr>
      <vt:lpstr>팀명 &amp; 팀 구성원</vt:lpstr>
      <vt:lpstr>팀 소개</vt:lpstr>
      <vt:lpstr>앱 개발 주제</vt:lpstr>
      <vt:lpstr>앱 개발 주제</vt:lpstr>
      <vt:lpstr>앱 개발 주제</vt:lpstr>
      <vt:lpstr>앱 소개</vt:lpstr>
      <vt:lpstr>앱 개발 필요성</vt:lpstr>
      <vt:lpstr>앱 소개</vt:lpstr>
      <vt:lpstr>앱 소개</vt:lpstr>
      <vt:lpstr>디자인 화면</vt:lpstr>
      <vt:lpstr>전체 마인드맵</vt:lpstr>
      <vt:lpstr>디자인 화면 소개</vt:lpstr>
      <vt:lpstr>디자인 화면 소개</vt:lpstr>
      <vt:lpstr>디자인 화면 소개</vt:lpstr>
      <vt:lpstr>디자인 화면 소개</vt:lpstr>
      <vt:lpstr>디자인 화면 소개</vt:lpstr>
      <vt:lpstr>디자인 화면 소개</vt:lpstr>
      <vt:lpstr>코드 화면</vt:lpstr>
      <vt:lpstr>코드 소개</vt:lpstr>
      <vt:lpstr>코드 소개</vt:lpstr>
      <vt:lpstr>코드 소개</vt:lpstr>
      <vt:lpstr>코드 소개</vt:lpstr>
      <vt:lpstr>코드 소개</vt:lpstr>
      <vt:lpstr>코드 소개</vt:lpstr>
      <vt:lpstr>기대 효과</vt:lpstr>
      <vt:lpstr>기대 효과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이창엽</cp:lastModifiedBy>
  <cp:revision>3</cp:revision>
  <dcterms:modified xsi:type="dcterms:W3CDTF">2024-06-09T08:21:52Z</dcterms:modified>
</cp:coreProperties>
</file>